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5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7" r:id="rId23"/>
    <p:sldId id="288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89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6257" autoAdjust="0"/>
    <p:restoredTop sz="94660"/>
  </p:normalViewPr>
  <p:slideViewPr>
    <p:cSldViewPr>
      <p:cViewPr>
        <p:scale>
          <a:sx n="72" d="100"/>
          <a:sy n="72" d="100"/>
        </p:scale>
        <p:origin x="-1072" y="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D7FCA-5A81-4C74-AA67-A5845816139A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C5CD7-48D5-40CE-867B-9C1D668647A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93353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C5CD7-48D5-40CE-867B-9C1D668647AB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ctangle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ctangle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ctangle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ctangle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ctangle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ctangle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gnizan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524000"/>
            <a:ext cx="7371001" cy="42120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143000"/>
            <a:ext cx="8839200" cy="1066800"/>
          </a:xfrm>
        </p:spPr>
        <p:txBody>
          <a:bodyPr anchor="t">
            <a:noAutofit/>
          </a:bodyPr>
          <a:lstStyle/>
          <a:p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AUDIT  AUTHORIZATION </a:t>
            </a:r>
            <a:r>
              <a:rPr lang="en-US" sz="3200" b="1" cap="all" dirty="0" smtClean="0">
                <a:latin typeface="Times New Roman" pitchFamily="18" charset="0"/>
                <a:cs typeface="Times New Roman" pitchFamily="18" charset="0"/>
              </a:rPr>
              <a:t>MICROSERVICE</a:t>
            </a:r>
            <a:r>
              <a:rPr lang="en-US" sz="3200" b="1" cap="all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3200" b="1" cap="all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133600"/>
            <a:ext cx="8229600" cy="4325112"/>
          </a:xfrm>
        </p:spPr>
        <p:txBody>
          <a:bodyPr/>
          <a:lstStyle/>
          <a:p>
            <a:pPr marL="0" marR="66675" fontAlgn="base">
              <a:lnSpc>
                <a:spcPct val="115000"/>
              </a:lnSpc>
              <a:spcAft>
                <a:spcPts val="1000"/>
              </a:spcAft>
            </a:pPr>
            <a:r>
              <a:rPr lang="en-US" sz="2400" dirty="0" smtClean="0"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The intent of this </a:t>
            </a:r>
            <a:r>
              <a:rPr lang="en-US" sz="2400" dirty="0" err="1" smtClean="0"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Microservice</a:t>
            </a:r>
            <a:r>
              <a:rPr lang="en-US" sz="2400" dirty="0" smtClean="0"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 is to provide the</a:t>
            </a:r>
            <a:r>
              <a:rPr lang="en-US" sz="2400" b="1" i="1" dirty="0" smtClean="0"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 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Authentication and Authorization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part of project.</a:t>
            </a:r>
          </a:p>
          <a:p>
            <a:pPr marL="0" marR="66675" indent="0" fontAlgn="base">
              <a:lnSpc>
                <a:spcPct val="115000"/>
              </a:lnSpc>
              <a:spcAft>
                <a:spcPts val="1000"/>
              </a:spcAft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0" marR="66675" fontAlgn="base">
              <a:lnSpc>
                <a:spcPct val="115000"/>
              </a:lnSpc>
              <a:spcAft>
                <a:spcPts val="1000"/>
              </a:spcAft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It creates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JWT (JSON Web Token)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for an authenticated user who is in Database and then it validates the user based on the JWT token passed in the "Authentication"-Request-Header.</a:t>
            </a:r>
          </a:p>
          <a:p>
            <a:pPr marL="0"/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Running on Port 8100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ss1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3321574"/>
            <a:ext cx="8229600" cy="2180178"/>
          </a:xfr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458200" cy="9906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Audit Checklist </a:t>
            </a:r>
            <a:r>
              <a:rPr lang="en-US" sz="3200" b="1" dirty="0" err="1" smtClean="0">
                <a:latin typeface="Times New Roman" pitchFamily="18" charset="0"/>
                <a:cs typeface="Times New Roman" pitchFamily="18" charset="0"/>
              </a:rPr>
              <a:t>Microservice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Aft>
                <a:spcPts val="800"/>
              </a:spcAft>
            </a:pP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The intent of this </a:t>
            </a:r>
            <a:r>
              <a:rPr lang="en-IN" sz="2400" dirty="0" err="1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Microservice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is to provide the list of     </a:t>
            </a:r>
            <a:r>
              <a:rPr lang="en-IN" sz="2400" dirty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   questions for </a:t>
            </a:r>
            <a:r>
              <a:rPr lang="en-IN" sz="24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Audit checklist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. </a:t>
            </a:r>
          </a:p>
          <a:p>
            <a:pPr marL="0" indent="0">
              <a:lnSpc>
                <a:spcPct val="150000"/>
              </a:lnSpc>
              <a:spcAft>
                <a:spcPts val="800"/>
              </a:spcAft>
            </a:pP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Post Authorization using </a:t>
            </a:r>
            <a:r>
              <a:rPr lang="en-IN" sz="24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JWT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, the web portal invokes Audit   Checklist </a:t>
            </a:r>
            <a:r>
              <a:rPr lang="en-IN" sz="2400" dirty="0" err="1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Microservice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IN" sz="24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GET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action method  with audit type. </a:t>
            </a:r>
          </a:p>
          <a:p>
            <a:pPr marL="0" indent="0">
              <a:lnSpc>
                <a:spcPct val="150000"/>
              </a:lnSpc>
              <a:spcAft>
                <a:spcPts val="800"/>
              </a:spcAft>
            </a:pP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The </a:t>
            </a:r>
            <a:r>
              <a:rPr lang="en-IN" sz="2400" dirty="0" err="1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microservice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gets the audit type and returns the checklist questions thereby</a:t>
            </a:r>
            <a:r>
              <a:rPr lang="en-IN" sz="2400" b="1" i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IN" sz="24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displaying the questions on the Web UI.</a:t>
            </a:r>
          </a:p>
          <a:p>
            <a:pPr marL="0" indent="0">
              <a:lnSpc>
                <a:spcPct val="150000"/>
              </a:lnSpc>
              <a:spcAft>
                <a:spcPts val="800"/>
              </a:spcAft>
            </a:pP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It is</a:t>
            </a:r>
            <a:r>
              <a:rPr lang="en-IN" sz="2400" i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invoked</a:t>
            </a:r>
            <a:r>
              <a:rPr lang="en-IN" sz="2400" i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from </a:t>
            </a:r>
            <a:r>
              <a:rPr lang="en-IN" sz="24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Audit management Portal 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(local MVC App).</a:t>
            </a: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219200"/>
          </a:xfrm>
        </p:spPr>
        <p:txBody>
          <a:bodyPr anchor="t">
            <a:normAutofit/>
          </a:bodyPr>
          <a:lstStyle/>
          <a:p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Question List</a:t>
            </a:r>
            <a:endParaRPr lang="en-US" sz="3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229600" cy="4745736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1143000" lvl="2" indent="-228600">
              <a:lnSpc>
                <a:spcPct val="107000"/>
              </a:lnSpc>
              <a:buFont typeface="Wingdings" pitchFamily="2" charset="2"/>
              <a:buChar char="v"/>
            </a:pPr>
            <a:r>
              <a:rPr lang="en-IN" sz="2800" b="1" dirty="0" smtClean="0">
                <a:solidFill>
                  <a:schemeClr val="tx2"/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Internal</a:t>
            </a:r>
          </a:p>
          <a:p>
            <a:pPr marL="1600200" lvl="3" indent="-228600">
              <a:lnSpc>
                <a:spcPct val="120000"/>
              </a:lnSpc>
              <a:buFont typeface="Wingdings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Have all Change requests followed SDLC before PROD move?</a:t>
            </a:r>
          </a:p>
          <a:p>
            <a:pPr marL="1600200" lvl="3" indent="-228600">
              <a:lnSpc>
                <a:spcPct val="120000"/>
              </a:lnSpc>
              <a:buFont typeface="Wingdings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Have all Change requests been approved by the application owner?</a:t>
            </a:r>
          </a:p>
          <a:p>
            <a:pPr marL="1600200" lvl="3" indent="-228600">
              <a:lnSpc>
                <a:spcPct val="120000"/>
              </a:lnSpc>
              <a:buFont typeface="Wingdings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Are all </a:t>
            </a:r>
            <a:r>
              <a:rPr lang="en-IN" sz="2400" dirty="0" err="1" smtClean="0">
                <a:solidFill>
                  <a:schemeClr val="tx1"/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artifacts</a:t>
            </a:r>
            <a:r>
              <a:rPr lang="en-IN" sz="2400" dirty="0" smtClean="0">
                <a:solidFill>
                  <a:schemeClr val="tx1"/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like CR document, Unit test cases available?</a:t>
            </a:r>
          </a:p>
          <a:p>
            <a:pPr marL="1600200" lvl="3" indent="-228600">
              <a:lnSpc>
                <a:spcPct val="120000"/>
              </a:lnSpc>
              <a:buFont typeface="Wingdings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Is the SIT and UAT sign-off available?</a:t>
            </a:r>
          </a:p>
          <a:p>
            <a:pPr marL="1600200" lvl="3" indent="-228600">
              <a:lnSpc>
                <a:spcPct val="120000"/>
              </a:lnSpc>
              <a:buFont typeface="Wingdings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Is data deletion from the system done with application owner approval?</a:t>
            </a: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59777" y="827585"/>
            <a:ext cx="8001000" cy="572400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143000" lvl="2" indent="-228600">
              <a:lnSpc>
                <a:spcPct val="107000"/>
              </a:lnSpc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800" b="1" dirty="0" smtClean="0">
                <a:solidFill>
                  <a:schemeClr val="tx2"/>
                </a:solidFill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SOX (Questions list)</a:t>
            </a:r>
          </a:p>
          <a:p>
            <a:pPr marL="1600200" lvl="3" indent="-228600"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Have all Change requests followed SDLC before PROD move?</a:t>
            </a:r>
          </a:p>
          <a:p>
            <a:pPr lvl="3">
              <a:buClr>
                <a:schemeClr val="accent1"/>
              </a:buClr>
            </a:pPr>
            <a:endParaRPr lang="en-IN" sz="2400" dirty="0" smtClean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1600200" lvl="3" indent="-228600"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Have all Change requests been approved by the application owner?</a:t>
            </a:r>
          </a:p>
          <a:p>
            <a:pPr lvl="3">
              <a:buClr>
                <a:schemeClr val="accent1"/>
              </a:buClr>
            </a:pPr>
            <a:endParaRPr lang="en-IN" sz="2400" dirty="0" smtClean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1600200" lvl="3" indent="-228600"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For a major change, was there a database backup taken before and after PROD move?</a:t>
            </a:r>
          </a:p>
          <a:p>
            <a:pPr lvl="3">
              <a:buClr>
                <a:schemeClr val="accent1"/>
              </a:buClr>
            </a:pPr>
            <a:endParaRPr lang="en-IN" sz="2400" dirty="0" smtClean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1600200" lvl="3" indent="-228600"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Has the application owner approval obtained while adding a user to the system?</a:t>
            </a:r>
          </a:p>
          <a:p>
            <a:pPr lvl="3">
              <a:buClr>
                <a:schemeClr val="accent1"/>
              </a:buClr>
            </a:pPr>
            <a:endParaRPr lang="en-IN" sz="2400" dirty="0" smtClean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  <a:p>
            <a:pPr marL="1600200" lvl="3" indent="-228600">
              <a:spcAft>
                <a:spcPts val="800"/>
              </a:spcAft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Is data deletion from the system done with application owner approval?</a:t>
            </a:r>
            <a:endParaRPr lang="en-IN" sz="2400" dirty="0">
              <a:latin typeface="Times New Roman" pitchFamily="18" charset="0"/>
              <a:ea typeface="Calibri" panose="020F0502020204030204" pitchFamily="34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Running on Port 8200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ss2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3219869"/>
            <a:ext cx="8229600" cy="2383587"/>
          </a:xfr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85800"/>
            <a:ext cx="8229600" cy="10668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Audit Benchmark </a:t>
            </a:r>
            <a:r>
              <a:rPr lang="en-US" sz="3200" b="1" dirty="0" err="1" smtClean="0">
                <a:latin typeface="Times New Roman" pitchFamily="18" charset="0"/>
                <a:cs typeface="Times New Roman" pitchFamily="18" charset="0"/>
              </a:rPr>
              <a:t>Microservice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745736"/>
          </a:xfrm>
        </p:spPr>
        <p:txBody>
          <a:bodyPr>
            <a:normAutofit lnSpcReduction="10000"/>
          </a:bodyPr>
          <a:lstStyle/>
          <a:p>
            <a:pPr marR="66675" fontAlgn="base">
              <a:lnSpc>
                <a:spcPct val="115000"/>
              </a:lnSpc>
              <a:spcAft>
                <a:spcPts val="1000"/>
              </a:spcAft>
            </a:pPr>
            <a:r>
              <a:rPr lang="en-IN" sz="2400" dirty="0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Audit Severity </a:t>
            </a:r>
            <a:r>
              <a:rPr lang="en-IN" sz="2400" dirty="0" err="1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Microservice</a:t>
            </a:r>
            <a:r>
              <a:rPr lang="en-IN" sz="2400" dirty="0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 interacts with </a:t>
            </a:r>
            <a:r>
              <a:rPr lang="en-IN" sz="2400" b="1" dirty="0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Audit Benchmark </a:t>
            </a:r>
            <a:r>
              <a:rPr lang="en-IN" sz="2400" b="1" dirty="0" err="1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Microservice</a:t>
            </a:r>
            <a:r>
              <a:rPr lang="en-IN" sz="2400" dirty="0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. Audit Benchmark </a:t>
            </a:r>
            <a:r>
              <a:rPr lang="en-IN" sz="2400" dirty="0" err="1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Microservice</a:t>
            </a:r>
            <a:r>
              <a:rPr lang="en-IN" sz="2400" dirty="0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 allows the following operations: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IN" sz="2400" dirty="0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This </a:t>
            </a:r>
            <a:r>
              <a:rPr lang="en-IN" sz="2400" dirty="0" err="1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Microservice</a:t>
            </a:r>
            <a:r>
              <a:rPr lang="en-IN" sz="2400" dirty="0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 provides the acceptable benchmark value for every audit type. It returns a Dictionary of values with </a:t>
            </a:r>
            <a:r>
              <a:rPr lang="en-IN" sz="2400" b="1" dirty="0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Audit Type </a:t>
            </a:r>
            <a:r>
              <a:rPr lang="en-IN" sz="2400" dirty="0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and acceptable benchmark values of the number of questions whose answers can be NO/YES</a:t>
            </a:r>
          </a:p>
          <a:p>
            <a:pPr marL="1271016" lvl="3">
              <a:lnSpc>
                <a:spcPct val="150000"/>
              </a:lnSpc>
              <a:spcAft>
                <a:spcPts val="800"/>
              </a:spcAft>
            </a:pPr>
            <a:r>
              <a:rPr lang="en-IN" sz="2600" b="1" dirty="0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Audit type: Internal </a:t>
            </a:r>
          </a:p>
          <a:p>
            <a:pPr marL="1271016" lvl="3">
              <a:lnSpc>
                <a:spcPct val="150000"/>
              </a:lnSpc>
              <a:spcAft>
                <a:spcPts val="800"/>
              </a:spcAft>
            </a:pPr>
            <a:r>
              <a:rPr lang="en-IN" sz="2600" b="1" dirty="0" smtClean="0">
                <a:latin typeface="Times New Roman" pitchFamily="18" charset="0"/>
                <a:ea typeface="Tahoma" pitchFamily="34" charset="0"/>
                <a:cs typeface="Times New Roman" pitchFamily="18" charset="0"/>
              </a:rPr>
              <a:t>Audit type: SOX 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Running on Port 8250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ss3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3076950"/>
            <a:ext cx="8229600" cy="2669426"/>
          </a:xfr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Audit Severity </a:t>
            </a:r>
            <a:r>
              <a:rPr lang="en-US" sz="3200" b="1" dirty="0" err="1" smtClean="0">
                <a:latin typeface="Times New Roman" pitchFamily="18" charset="0"/>
                <a:cs typeface="Times New Roman" pitchFamily="18" charset="0"/>
              </a:rPr>
              <a:t>Microservice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905000"/>
            <a:ext cx="8229600" cy="4325112"/>
          </a:xfrm>
        </p:spPr>
        <p:txBody>
          <a:bodyPr>
            <a:normAutofit lnSpcReduction="10000"/>
          </a:bodyPr>
          <a:lstStyle/>
          <a:p>
            <a:pPr marL="0">
              <a:lnSpc>
                <a:spcPct val="115000"/>
              </a:lnSpc>
              <a:spcAft>
                <a:spcPts val="800"/>
              </a:spcAft>
            </a:pPr>
            <a:r>
              <a:rPr lang="en-IN" sz="2400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 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Audit Severity </a:t>
            </a:r>
            <a:r>
              <a:rPr lang="en-IN" sz="2400" dirty="0" err="1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Microservice</a:t>
            </a:r>
            <a:r>
              <a:rPr lang="en-IN" sz="24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 is invoked from Audit management portal. Post authorization of request, it allows the following operations:</a:t>
            </a:r>
          </a:p>
          <a:p>
            <a:pPr lvl="1">
              <a:lnSpc>
                <a:spcPct val="150000"/>
              </a:lnSpc>
              <a:spcAft>
                <a:spcPts val="800"/>
              </a:spcAft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Based on the Audit request input, the Audit Benchmark </a:t>
            </a:r>
            <a:r>
              <a:rPr lang="en-IN" sz="2400" dirty="0" err="1" smtClean="0">
                <a:solidFill>
                  <a:schemeClr val="tx1"/>
                </a:solidFill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Microservice</a:t>
            </a:r>
            <a:r>
              <a:rPr lang="en-IN" sz="2400" dirty="0" smtClean="0">
                <a:solidFill>
                  <a:schemeClr val="tx1"/>
                </a:solidFill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 is invoked to analyse the count of questions whose answer can be NO.</a:t>
            </a:r>
          </a:p>
          <a:p>
            <a:pPr lvl="1">
              <a:lnSpc>
                <a:spcPct val="150000"/>
              </a:lnSpc>
              <a:spcAft>
                <a:spcPts val="800"/>
              </a:spcAft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The </a:t>
            </a:r>
            <a:r>
              <a:rPr lang="en-IN" sz="2400" b="1" dirty="0" smtClean="0">
                <a:solidFill>
                  <a:schemeClr val="tx1"/>
                </a:solidFill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project execution status </a:t>
            </a:r>
            <a:r>
              <a:rPr lang="en-IN" sz="2400" dirty="0" smtClean="0">
                <a:solidFill>
                  <a:schemeClr val="tx1"/>
                </a:solidFill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is also determined and the remediation duration details are obtained.</a:t>
            </a:r>
          </a:p>
          <a:p>
            <a:pPr lvl="1">
              <a:lnSpc>
                <a:spcPct val="115000"/>
              </a:lnSpc>
              <a:spcAft>
                <a:spcPts val="800"/>
              </a:spcAft>
              <a:buNone/>
            </a:pPr>
            <a:endParaRPr lang="en-IN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914400"/>
            <a:ext cx="8305800" cy="5954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15000"/>
              </a:lnSpc>
              <a:buClr>
                <a:schemeClr val="accent3"/>
              </a:buClr>
              <a:buFont typeface="Arial" pitchFamily="34" charset="0"/>
              <a:buChar char="•"/>
            </a:pPr>
            <a:r>
              <a:rPr lang="en-IN" sz="22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If the value is within the acceptable limit, then no action is needed, else action should be taken within a specific span of time. The logic is listed below:</a:t>
            </a:r>
          </a:p>
          <a:p>
            <a:pPr marL="1143000" lvl="2" indent="-228600">
              <a:lnSpc>
                <a:spcPct val="107000"/>
              </a:lnSpc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2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Audit type – Internal</a:t>
            </a:r>
            <a:r>
              <a:rPr lang="en-IN" sz="22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; Count of NO &lt;= acceptable value ; </a:t>
            </a:r>
            <a:r>
              <a:rPr lang="en-IN" sz="22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Audit result – GREEN; </a:t>
            </a:r>
            <a:r>
              <a:rPr lang="en-IN" sz="22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Remedial action duration: No action needed</a:t>
            </a:r>
          </a:p>
          <a:p>
            <a:pPr marL="1143000" lvl="2" indent="-228600">
              <a:lnSpc>
                <a:spcPct val="107000"/>
              </a:lnSpc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2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Audit type – Internal; </a:t>
            </a:r>
            <a:r>
              <a:rPr lang="en-IN" sz="22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Count of NO &gt; acceptable value ; </a:t>
            </a:r>
            <a:r>
              <a:rPr lang="en-IN" sz="22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Audit result – RED;  </a:t>
            </a:r>
            <a:r>
              <a:rPr lang="en-IN" sz="22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Remedial action duration: Action to be taken in 2 weeks</a:t>
            </a:r>
          </a:p>
          <a:p>
            <a:pPr marL="1143000" lvl="2" indent="-228600">
              <a:lnSpc>
                <a:spcPct val="107000"/>
              </a:lnSpc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2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Audit type – SOX; </a:t>
            </a:r>
            <a:r>
              <a:rPr lang="en-IN" sz="22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Count of NO &lt;= acceptable value ; </a:t>
            </a:r>
            <a:r>
              <a:rPr lang="en-IN" sz="22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Audit result – GREEN; </a:t>
            </a:r>
            <a:r>
              <a:rPr lang="en-IN" sz="22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Remedial action duration: No action needed</a:t>
            </a: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Clr>
                <a:schemeClr val="accent1"/>
              </a:buClr>
              <a:buFont typeface="Wingdings" pitchFamily="2" charset="2"/>
              <a:buChar char="v"/>
            </a:pPr>
            <a:r>
              <a:rPr lang="en-IN" sz="22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Audit type – SOX; </a:t>
            </a:r>
            <a:r>
              <a:rPr lang="en-IN" sz="22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Count of NO &gt; acceptable value ; </a:t>
            </a:r>
            <a:r>
              <a:rPr lang="en-IN" sz="2200" b="1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Audit result – RED; </a:t>
            </a:r>
            <a:r>
              <a:rPr lang="en-IN" sz="22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Remedial action duration: Action to be taken </a:t>
            </a:r>
            <a:r>
              <a:rPr lang="en-IN" sz="2000" dirty="0" smtClean="0">
                <a:latin typeface="Times New Roman" pitchFamily="18" charset="0"/>
                <a:ea typeface="Calibri" panose="020F0502020204030204" pitchFamily="34" charset="0"/>
                <a:cs typeface="Times New Roman" pitchFamily="18" charset="0"/>
              </a:rPr>
              <a:t>in 1 week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Audit Management System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4038600"/>
            <a:ext cx="4495800" cy="2362200"/>
          </a:xfrm>
        </p:spPr>
        <p:txBody>
          <a:bodyPr/>
          <a:lstStyle/>
          <a:p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POD-1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(2153816) Aditi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Mandal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(2154266) Mohan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Navale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(2151652)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Katuri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Teja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Sri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(2151515)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Annadevara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Srivalli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(2151511)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Ishwarya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Singavarapu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53000" y="4343400"/>
            <a:ext cx="4876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Pod Leader:</a:t>
            </a:r>
          </a:p>
          <a:p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Katuri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Teja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Sri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Mentor Name: </a:t>
            </a:r>
          </a:p>
          <a:p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Bravin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Ninja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Chandrapaul</a:t>
            </a:r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Running on Port 8300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ss4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3668650"/>
            <a:ext cx="8229600" cy="1486025"/>
          </a:xfr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38200"/>
            <a:ext cx="8229600" cy="106680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Front-End (Using Angular)</a:t>
            </a:r>
            <a:endParaRPr lang="en-US" sz="3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593336"/>
          </a:xfrm>
        </p:spPr>
        <p:txBody>
          <a:bodyPr>
            <a:normAutofit fontScale="92500"/>
          </a:bodyPr>
          <a:lstStyle/>
          <a:p>
            <a:pPr marL="0">
              <a:lnSpc>
                <a:spcPct val="160000"/>
              </a:lnSpc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Frontend is the part of the project from where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user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interacts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with the website (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user interface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). </a:t>
            </a:r>
          </a:p>
          <a:p>
            <a:pPr marL="0">
              <a:lnSpc>
                <a:spcPct val="160000"/>
              </a:lnSpc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Angular is a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component-based framework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for building scalable applications.</a:t>
            </a:r>
          </a:p>
          <a:p>
            <a:pPr marL="0">
              <a:lnSpc>
                <a:spcPct val="160000"/>
              </a:lnSpc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When user enters data into the login page of the website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userid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and password would be </a:t>
            </a:r>
            <a:r>
              <a:rPr lang="en-IN" sz="2400" i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authenticated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by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the server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 marL="0">
              <a:lnSpc>
                <a:spcPct val="160000"/>
              </a:lnSpc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If the id and password is correct, only then we can use all the services of the project.  </a:t>
            </a:r>
          </a:p>
          <a:p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Form Validation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ss5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459495"/>
            <a:ext cx="8229600" cy="3904336"/>
          </a:xfrm>
        </p:spPr>
      </p:pic>
      <p:sp>
        <p:nvSpPr>
          <p:cNvPr id="5" name="TextBox 4"/>
          <p:cNvSpPr txBox="1"/>
          <p:nvPr/>
        </p:nvSpPr>
        <p:spPr>
          <a:xfrm>
            <a:off x="381000" y="1981200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Entering wrong username and password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s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828800"/>
            <a:ext cx="8640000" cy="40815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990600"/>
            <a:ext cx="845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 smtClean="0">
                <a:latin typeface="Times New Roman" pitchFamily="18" charset="0"/>
                <a:cs typeface="Times New Roman" pitchFamily="18" charset="0"/>
              </a:rPr>
              <a:t>OUTPUT</a:t>
            </a:r>
            <a:endParaRPr lang="en-US" sz="3200" b="1" u="sng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Front-End Layout Using Angular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Screenshot 2022-07-28 121956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263" y="2249488"/>
            <a:ext cx="8131474" cy="4324350"/>
          </a:xfr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2022-07-28 12205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990600"/>
            <a:ext cx="8640000" cy="462663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2-07-28 12223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066800"/>
            <a:ext cx="8640000" cy="4599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2-07-28 1223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219200"/>
            <a:ext cx="8640000" cy="4590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2-07-28 12235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219200"/>
            <a:ext cx="8640000" cy="4558496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2-07-28 1224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143000"/>
            <a:ext cx="8640000" cy="46173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Table Of Contents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HARDWARE &amp; SOFTWARE USED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TECHNOLOGY/FRAMEWORK USED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SYSTEM ARCHITECTURE DIAGRAM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USE CASE DIAGRAM</a:t>
            </a:r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MICROSERVICES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CODE COVERAGES / TESTING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FRONTEND FORM VALIDATIONS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2-07-28 12244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219200"/>
            <a:ext cx="8640000" cy="4581267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2-07-28 1225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90600"/>
            <a:ext cx="8640000" cy="4599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2-07-28 1226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143000"/>
            <a:ext cx="8640000" cy="4567504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2-07-28 12263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066800"/>
            <a:ext cx="8640000" cy="4576496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857232"/>
            <a:ext cx="8229600" cy="106680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H2 Console</a:t>
            </a:r>
            <a:endParaRPr lang="en-US" sz="36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1-h2.jpe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720" y="2071678"/>
            <a:ext cx="8640000" cy="3860993"/>
          </a:xfr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-h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1714488"/>
            <a:ext cx="8640000" cy="3564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-h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2000240"/>
            <a:ext cx="8640000" cy="303749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.1h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1785926"/>
            <a:ext cx="8640000" cy="344925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034" y="857232"/>
            <a:ext cx="8229600" cy="106680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Postman</a:t>
            </a:r>
            <a:endParaRPr lang="en-US" sz="36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WhatsApp Image 2022-08-01 at 12.13.50 PM.jpe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0100" y="2000240"/>
            <a:ext cx="7078220" cy="4324350"/>
          </a:xfr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hatsApp Image 2022-08-01 at 12.14.05 P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416050"/>
            <a:ext cx="8128000" cy="40259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A leading Supply chain Management Organization wants to automate</a:t>
            </a:r>
            <a:r>
              <a:rPr lang="en-IN" sz="2400" i="1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 </a:t>
            </a:r>
            <a:r>
              <a:rPr lang="en-IN" sz="2400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the </a:t>
            </a:r>
            <a:r>
              <a:rPr lang="en-IN" sz="2400" b="1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Audit processing,</a:t>
            </a:r>
            <a:r>
              <a:rPr lang="en-IN" sz="2400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 to make the management </a:t>
            </a:r>
            <a:r>
              <a:rPr lang="en-IN" sz="2400" b="1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scalable </a:t>
            </a:r>
            <a:r>
              <a:rPr lang="en-IN" sz="2400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and </a:t>
            </a:r>
            <a:r>
              <a:rPr lang="en-IN" sz="2400" b="1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ensure clarity and ease of tracking.</a:t>
            </a:r>
          </a:p>
          <a:p>
            <a:pPr>
              <a:buNone/>
            </a:pPr>
            <a:endParaRPr lang="en-GB" sz="2400" dirty="0" smtClean="0">
              <a:latin typeface="Arial" pitchFamily="34" charset="0"/>
              <a:ea typeface="Calibri" panose="020F0502020204030204" pitchFamily="34" charset="0"/>
              <a:cs typeface="Arial" pitchFamily="34" charset="0"/>
            </a:endParaRPr>
          </a:p>
          <a:p>
            <a:pPr>
              <a:buNone/>
            </a:pPr>
            <a:endParaRPr lang="en-IN" sz="2400" dirty="0" smtClean="0">
              <a:latin typeface="Arial" pitchFamily="34" charset="0"/>
              <a:ea typeface="Calibri" panose="020F0502020204030204" pitchFamily="34" charset="0"/>
              <a:cs typeface="Arial" pitchFamily="34" charset="0"/>
            </a:endParaRPr>
          </a:p>
          <a:p>
            <a:r>
              <a:rPr lang="en-IN" sz="2400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The portal provides various </a:t>
            </a:r>
            <a:r>
              <a:rPr lang="en-IN" sz="2400" b="1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functionalities </a:t>
            </a:r>
            <a:r>
              <a:rPr lang="en-IN" sz="2400" dirty="0" smtClean="0">
                <a:latin typeface="Arial" pitchFamily="34" charset="0"/>
                <a:ea typeface="Calibri" panose="020F0502020204030204" pitchFamily="34" charset="0"/>
                <a:cs typeface="Arial" pitchFamily="34" charset="0"/>
              </a:rPr>
              <a:t>like 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Audit Authorization, Audit Benchmark, Audit Checklist, Audit Severity.</a:t>
            </a:r>
          </a:p>
          <a:p>
            <a:pPr>
              <a:buNone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hatsApp Image 2022-08-01 at 12.14.18 P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041400"/>
            <a:ext cx="8128000" cy="47752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hatsApp Image 2022-08-01 at 12.14.31 P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923925"/>
            <a:ext cx="8128000" cy="501015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hatsApp Image 2022-08-01 at 12.14.42 P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914400"/>
            <a:ext cx="8128000" cy="50292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838200"/>
            <a:ext cx="8686800" cy="5638800"/>
          </a:xfr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softEdge rad="31750"/>
          </a:effectLst>
        </p:spPr>
        <p:txBody>
          <a:bodyPr/>
          <a:lstStyle/>
          <a:p>
            <a:pPr algn="ctr"/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THANK YOU!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Hardware and Software Used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Hardware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Software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pPr marL="365760" lvl="1" indent="-256032">
              <a:buClr>
                <a:schemeClr val="accent3"/>
              </a:buClr>
              <a:buFont typeface="Georgia"/>
              <a:buChar char="•"/>
            </a:pPr>
            <a:r>
              <a:rPr lang="en-US" sz="1800" dirty="0" smtClean="0"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Developer Desktop PC with 8GB RAM.</a:t>
            </a:r>
          </a:p>
          <a:p>
            <a:pPr>
              <a:buNone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noFill/>
        </p:spPr>
        <p:txBody>
          <a:bodyPr>
            <a:normAutofit/>
          </a:bodyPr>
          <a:lstStyle/>
          <a:p>
            <a:pPr lvl="1"/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Spring Tool Suite / Eclipse IDE</a:t>
            </a:r>
          </a:p>
          <a:p>
            <a:pPr lvl="1"/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H2 Database</a:t>
            </a:r>
          </a:p>
          <a:p>
            <a:pPr lvl="1"/>
            <a:r>
              <a:rPr lang="en-US" sz="1800" dirty="0" smtClean="0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Configure Maven in Eclipse</a:t>
            </a:r>
            <a:endParaRPr lang="en-US" sz="1800" dirty="0" smtClean="0">
              <a:latin typeface="Times New Roman" pitchFamily="18" charset="0"/>
              <a:ea typeface="Times New Roman" panose="02020603050405020304" pitchFamily="18" charset="0"/>
              <a:cs typeface="Times New Roman" pitchFamily="18" charset="0"/>
            </a:endParaRPr>
          </a:p>
          <a:p>
            <a:pPr lvl="1"/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Maven</a:t>
            </a:r>
          </a:p>
          <a:p>
            <a:pPr lvl="1"/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Postman client in chrome</a:t>
            </a:r>
          </a:p>
          <a:p>
            <a:pPr lvl="1"/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AWS</a:t>
            </a:r>
          </a:p>
          <a:p>
            <a:pPr lvl="1"/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Visual Studio Code</a:t>
            </a:r>
            <a:endParaRPr lang="en-US" sz="1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14400"/>
            <a:ext cx="7772400" cy="1362075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anchor="ctr"/>
          <a:lstStyle/>
          <a:p>
            <a:r>
              <a:rPr lang="en-US" sz="40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/>
                </a:solidFill>
                <a:effectLst/>
                <a:latin typeface="Times New Roman" pitchFamily="18" charset="0"/>
                <a:cs typeface="Times New Roman" pitchFamily="18" charset="0"/>
              </a:rPr>
              <a:t>Technology/Framework Used</a:t>
            </a:r>
            <a:endParaRPr lang="en-US" sz="40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tx2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352800"/>
            <a:ext cx="7772400" cy="2286000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Angular (Frontend)</a:t>
            </a:r>
          </a:p>
          <a:p>
            <a:pPr>
              <a:buFont typeface="Arial" pitchFamily="34" charset="0"/>
              <a:buChar char="•"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Spring web with Spring boot , Spring data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jpa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, H2 In Memory DB (Backend)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1000" y="838200"/>
            <a:ext cx="8229600" cy="1143000"/>
          </a:xfrm>
        </p:spPr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System Architecture Diagram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Content Placeholder 5" descr="system-architectur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716015"/>
            <a:ext cx="8229600" cy="3391296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990600"/>
          </a:xfrm>
        </p:spPr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Flow Chart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 descr="flow chart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1" y="2133600"/>
            <a:ext cx="7391400" cy="4191000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1066800"/>
          </a:xfrm>
        </p:spPr>
        <p:txBody>
          <a:bodyPr anchor="t"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Functional Requirements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517136"/>
          </a:xfrm>
        </p:spPr>
        <p:txBody>
          <a:bodyPr/>
          <a:lstStyle/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 project consists of Four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microservices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They are:-</a:t>
            </a:r>
          </a:p>
          <a:p>
            <a:pPr>
              <a:lnSpc>
                <a:spcPct val="200000"/>
              </a:lnSpc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Audit Authorization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Audit Benchmark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Audit Checklist</a:t>
            </a:r>
          </a:p>
          <a:p>
            <a:pPr>
              <a:lnSpc>
                <a:spcPct val="200000"/>
              </a:lnSpc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Audit Severity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232</TotalTime>
  <Words>784</Words>
  <Application>Microsoft Office PowerPoint</Application>
  <PresentationFormat>On-screen Show (4:3)</PresentationFormat>
  <Paragraphs>108</Paragraphs>
  <Slides>43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Urban</vt:lpstr>
      <vt:lpstr>Slide 1</vt:lpstr>
      <vt:lpstr>Audit Management System</vt:lpstr>
      <vt:lpstr>Table Of Contents</vt:lpstr>
      <vt:lpstr>Introduction</vt:lpstr>
      <vt:lpstr>Hardware and Software Used</vt:lpstr>
      <vt:lpstr>Technology/Framework Used</vt:lpstr>
      <vt:lpstr>System Architecture Diagram</vt:lpstr>
      <vt:lpstr>Flow Chart</vt:lpstr>
      <vt:lpstr>Functional Requirements</vt:lpstr>
      <vt:lpstr>AUDIT  AUTHORIZATION MICROSERVICE </vt:lpstr>
      <vt:lpstr>Running on Port 8100</vt:lpstr>
      <vt:lpstr>Audit Checklist Microservice</vt:lpstr>
      <vt:lpstr>Question List</vt:lpstr>
      <vt:lpstr>Slide 14</vt:lpstr>
      <vt:lpstr>Running on Port 8200</vt:lpstr>
      <vt:lpstr>Audit Benchmark Microservice</vt:lpstr>
      <vt:lpstr>Running on Port 8250</vt:lpstr>
      <vt:lpstr>Audit Severity Microservice</vt:lpstr>
      <vt:lpstr>Slide 19</vt:lpstr>
      <vt:lpstr>Running on Port 8300</vt:lpstr>
      <vt:lpstr>Front-End (Using Angular)</vt:lpstr>
      <vt:lpstr>Form Validation</vt:lpstr>
      <vt:lpstr>Slide 23</vt:lpstr>
      <vt:lpstr>Front-End Layout Using Angular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H2 Console</vt:lpstr>
      <vt:lpstr>Slide 35</vt:lpstr>
      <vt:lpstr>Slide 36</vt:lpstr>
      <vt:lpstr>Slide 37</vt:lpstr>
      <vt:lpstr>Postman</vt:lpstr>
      <vt:lpstr>Slide 39</vt:lpstr>
      <vt:lpstr>Slide 40</vt:lpstr>
      <vt:lpstr>Slide 41</vt:lpstr>
      <vt:lpstr>Slide 42</vt:lpstr>
      <vt:lpstr>THANK YOU!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Aditi</dc:creator>
  <cp:lastModifiedBy>Aditi</cp:lastModifiedBy>
  <cp:revision>30</cp:revision>
  <dcterms:created xsi:type="dcterms:W3CDTF">2006-08-16T00:00:00Z</dcterms:created>
  <dcterms:modified xsi:type="dcterms:W3CDTF">2022-08-01T08:58:49Z</dcterms:modified>
</cp:coreProperties>
</file>

<file path=docProps/thumbnail.jpeg>
</file>